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8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77" r:id="rId12"/>
    <p:sldId id="278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284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F00FA3-8606-412F-AD9D-02ADB7EEB9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DC4CE3-883D-4337-A2EF-F500036EF2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10/10/2021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33A7D5-AC18-4AE1-AB27-B2DBBD3498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F4B9AC-BF7F-4F2E-A13F-60DADD6860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AFF3A964-D316-4540-8F50-89E73F10CC9D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0959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10/10/2021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8224E38D-E688-45BE-9475-70C6B1151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351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75ABEBFE-B1F7-4830-B5DC-B7C733E817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72541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AC8617A7-802C-4A92-8547-F33894E70D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8556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AC8617A7-802C-4A92-8547-F33894E70D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812798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C8617A7-802C-4A92-8547-F33894E70D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1060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C8617A7-802C-4A92-8547-F33894E70D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430174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C8617A7-802C-4A92-8547-F33894E70D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2762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89ACF9-7CC0-49AF-9101-B292E7F4D8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72176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E4C79-364B-42C5-A489-5D489AFE48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2918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1D539-8932-4FD9-BD14-8ADD0871B7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9448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4B8CA2F-D001-42BC-B7A9-CF2EFD0FC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54019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125537E-56A3-43F5-9C8A-38C86C44A2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31953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12FAF5A1-333F-4A93-B9BF-13255CEF21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56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8179C-5B17-4691-9D17-001BE43B2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86533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0FBD0-21BE-47C9-8B1F-6CD18EA0BA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736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EDE36-2D74-447D-881A-CC72F24D8F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6278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C483E26-00AD-40E0-A0E4-BA3020AC13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0827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AC8617A7-802C-4A92-8547-F33894E70D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2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ransition spd="slow">
    <p:fade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054FB257-A5B6-4163-872B-62A7F2CCEA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66851"/>
            <a:ext cx="7772400" cy="2133600"/>
          </a:xfr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6600" dirty="0">
                <a:solidFill>
                  <a:schemeClr val="tx1"/>
                </a:solidFill>
                <a:latin typeface="Tahoma" charset="0"/>
              </a:rPr>
              <a:t>Hindrances </a:t>
            </a:r>
            <a:br>
              <a:rPr lang="en-US" sz="6600" dirty="0">
                <a:solidFill>
                  <a:schemeClr val="tx1"/>
                </a:solidFill>
                <a:latin typeface="Tahoma" charset="0"/>
              </a:rPr>
            </a:br>
            <a:r>
              <a:rPr lang="en-US" sz="6600" dirty="0">
                <a:solidFill>
                  <a:schemeClr val="tx1"/>
                </a:solidFill>
                <a:latin typeface="Tahoma" charset="0"/>
              </a:rPr>
              <a:t>To Spiritual Growth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7277FE-FD16-4078-8D82-45726C1D4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84775"/>
          </a:xfrm>
          <a:noFill/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Tahoma" charset="0"/>
              </a:rPr>
              <a:t>Luke 8:4-15; Galatians 5:7</a:t>
            </a:r>
            <a:endParaRPr lang="en-US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F2748-E5E0-4E40-8FC9-305988D71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BEBFE-B1F7-4830-B5DC-B7C733E817B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1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087222" y="1308748"/>
            <a:ext cx="6953842" cy="4929555"/>
          </a:xfr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Dullness of hearing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Lack of endurance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Prevalence of sin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Commandments / Doctrines of men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Spiritual Fatigue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Forgetfulness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Neglect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Stumbling blocks laid by others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05A16A-E29A-4336-B93F-0EB7AC8F37D4}" type="slidenum">
              <a:rPr lang="en-US">
                <a:solidFill>
                  <a:prstClr val="black">
                    <a:tint val="75000"/>
                  </a:prstClr>
                </a:solidFill>
                <a:latin typeface="Tahoma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>
              <a:solidFill>
                <a:prstClr val="black">
                  <a:tint val="75000"/>
                </a:prstClr>
              </a:solidFill>
              <a:latin typeface="Tahoma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88AA7CA-3AA6-475F-967F-CE8C58560D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8799" y="-3084"/>
            <a:ext cx="8493551" cy="830997"/>
          </a:xfr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latin typeface="Tahoma" charset="0"/>
              </a:rPr>
              <a:t>Hindrances To Spiritual Growth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0722" y="-4235"/>
            <a:ext cx="7977671" cy="830997"/>
          </a:xfr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  <a:latin typeface="Tahoma" charset="0"/>
              </a:rPr>
              <a:t>Spiritual Growth is Rewarded</a:t>
            </a:r>
            <a:endParaRPr lang="en-US" sz="4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99536" y="1164996"/>
            <a:ext cx="8765355" cy="4113947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Heavenly inheritance.</a:t>
            </a: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Peter 1:4-9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u="sng" dirty="0">
                <a:solidFill>
                  <a:schemeClr val="tx1"/>
                </a:solidFill>
                <a:latin typeface="Tahoma" charset="0"/>
              </a:rPr>
              <a:t>Incorruptible</a:t>
            </a:r>
            <a:r>
              <a:rPr lang="en-US" sz="3200" dirty="0">
                <a:solidFill>
                  <a:schemeClr val="tx1"/>
                </a:solidFill>
                <a:latin typeface="Tahoma" charset="0"/>
              </a:rPr>
              <a:t>: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Not liable to decay, imperishable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u="sng" dirty="0">
                <a:solidFill>
                  <a:schemeClr val="tx1"/>
                </a:solidFill>
                <a:latin typeface="Tahoma" charset="0"/>
                <a:ea typeface="Tahoma" panose="020B0604030504040204" pitchFamily="34" charset="0"/>
                <a:cs typeface="Tahoma" panose="020B0604030504040204" pitchFamily="34" charset="0"/>
              </a:rPr>
              <a:t>Undefiled</a:t>
            </a:r>
            <a:r>
              <a:rPr lang="en-US" sz="3200" dirty="0">
                <a:solidFill>
                  <a:schemeClr val="tx1"/>
                </a:solidFill>
                <a:latin typeface="Tahoma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Unsoiled, no contamination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u="sng" dirty="0">
                <a:solidFill>
                  <a:schemeClr val="tx1"/>
                </a:solidFill>
                <a:latin typeface="Tahoma" charset="0"/>
              </a:rPr>
              <a:t>Does Not fade away</a:t>
            </a:r>
            <a:r>
              <a:rPr lang="en-US" sz="3200" dirty="0">
                <a:solidFill>
                  <a:schemeClr val="tx1"/>
                </a:solidFill>
                <a:latin typeface="Tahoma" charset="0"/>
              </a:rPr>
              <a:t>: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Unending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u="sng" dirty="0">
                <a:solidFill>
                  <a:schemeClr val="tx1"/>
                </a:solidFill>
                <a:latin typeface="Tahoma" charset="0"/>
              </a:rPr>
              <a:t>Reserved in heaven for you</a:t>
            </a:r>
            <a:r>
              <a:rPr lang="en-US" sz="3200" dirty="0">
                <a:solidFill>
                  <a:schemeClr val="tx1"/>
                </a:solidFill>
                <a:latin typeface="Tahoma" charset="0"/>
              </a:rPr>
              <a:t>: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Kept, guarded, preserved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41027" y="756960"/>
            <a:ext cx="461914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832" y="-3950"/>
            <a:ext cx="8880047" cy="1384995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800" dirty="0">
                <a:solidFill>
                  <a:schemeClr val="tx1"/>
                </a:solidFill>
                <a:latin typeface="Tahoma" charset="0"/>
              </a:rPr>
              <a:t>Paul Prayed For Spiritual Growth</a:t>
            </a:r>
            <a:br>
              <a:rPr lang="en-US" sz="4800" dirty="0">
                <a:solidFill>
                  <a:schemeClr val="tx1"/>
                </a:solidFill>
                <a:latin typeface="Tahoma" charset="0"/>
              </a:rPr>
            </a:br>
            <a:r>
              <a:rPr lang="en-US" sz="3600" dirty="0">
                <a:solidFill>
                  <a:schemeClr val="tx1"/>
                </a:solidFill>
                <a:latin typeface="Tahoma" charset="0"/>
              </a:rPr>
              <a:t>(Ephesians 3:14-19)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17924" y="1390458"/>
            <a:ext cx="8349006" cy="4293483"/>
          </a:xfr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Strength in Christ when we live by faith. Philippians 4:13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Spiritual Growth is </a:t>
            </a:r>
            <a:r>
              <a:rPr lang="en-US" sz="3600" u="sng" dirty="0">
                <a:solidFill>
                  <a:schemeClr val="tx1"/>
                </a:solidFill>
                <a:latin typeface="Tahoma" charset="0"/>
              </a:rPr>
              <a:t>not</a:t>
            </a:r>
            <a:r>
              <a:rPr lang="en-US" sz="3600" dirty="0">
                <a:solidFill>
                  <a:schemeClr val="tx1"/>
                </a:solidFill>
                <a:latin typeface="Tahoma" charset="0"/>
              </a:rPr>
              <a:t> …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Miraculous, accidental, or automatic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Result of taking personal responsibility and refusing to be hindered.</a:t>
            </a:r>
            <a:br>
              <a:rPr lang="en-US" sz="3600" dirty="0">
                <a:solidFill>
                  <a:schemeClr val="tx1"/>
                </a:solidFill>
                <a:latin typeface="Tahoma" charset="0"/>
              </a:rPr>
            </a:br>
            <a:r>
              <a:rPr lang="en-US" sz="3600" dirty="0">
                <a:solidFill>
                  <a:schemeClr val="tx1"/>
                </a:solidFill>
                <a:latin typeface="Tahoma" charset="0"/>
              </a:rPr>
              <a:t>Ephesians 6:10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DD3EE9-4EBF-4D21-B122-A8CC1D1223CA}" type="slidenum">
              <a:rPr lang="en-US">
                <a:solidFill>
                  <a:prstClr val="black">
                    <a:tint val="75000"/>
                  </a:prstClr>
                </a:solidFill>
                <a:latin typeface="Tahoma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solidFill>
                <a:prstClr val="black">
                  <a:tint val="75000"/>
                </a:prstClr>
              </a:solidFill>
              <a:latin typeface="Tahoma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710945" y="1299328"/>
            <a:ext cx="7744905" cy="4611519"/>
          </a:xfr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chemeClr val="tx1"/>
                </a:solidFill>
                <a:latin typeface="Tahoma" charset="0"/>
              </a:rPr>
              <a:t>Dullness of Hearing. Luke 8:10; Matthew 13:15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600" u="sng" dirty="0">
                <a:solidFill>
                  <a:schemeClr val="tx1"/>
                </a:solidFill>
                <a:latin typeface="Tahoma" charset="0"/>
              </a:rPr>
              <a:t>Dull</a:t>
            </a:r>
            <a:r>
              <a:rPr lang="en-US" sz="3600" dirty="0">
                <a:solidFill>
                  <a:schemeClr val="tx1"/>
                </a:solidFill>
                <a:latin typeface="Tahoma" charset="0"/>
              </a:rPr>
              <a:t>: Thick, fat, callous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600" u="sng" dirty="0">
                <a:solidFill>
                  <a:schemeClr val="tx1"/>
                </a:solidFill>
                <a:latin typeface="Tahoma" charset="0"/>
              </a:rPr>
              <a:t>Hearing</a:t>
            </a:r>
            <a:r>
              <a:rPr lang="en-US" sz="3600" dirty="0">
                <a:solidFill>
                  <a:schemeClr val="tx1"/>
                </a:solidFill>
                <a:latin typeface="Tahoma" charset="0"/>
              </a:rPr>
              <a:t>: Give audience, attend to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600" u="sng" dirty="0">
                <a:solidFill>
                  <a:schemeClr val="tx1"/>
                </a:solidFill>
                <a:latin typeface="Tahoma" charset="0"/>
              </a:rPr>
              <a:t>Closed mind</a:t>
            </a:r>
            <a:r>
              <a:rPr lang="en-US" sz="3600" dirty="0">
                <a:solidFill>
                  <a:schemeClr val="tx1"/>
                </a:solidFill>
                <a:latin typeface="Tahoma" charset="0"/>
              </a:rPr>
              <a:t>. Luke 8:5, 12</a:t>
            </a:r>
          </a:p>
          <a:p>
            <a:pPr lvl="2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Unbelief. John 6:60-66</a:t>
            </a:r>
          </a:p>
          <a:p>
            <a:pPr lvl="2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Hard heart. Hebrews 3:7-8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3DED63-0902-46A0-9DD3-8D1B75F3662D}" type="slidenum">
              <a:rPr lang="en-US">
                <a:solidFill>
                  <a:prstClr val="black">
                    <a:tint val="75000"/>
                  </a:prstClr>
                </a:solidFill>
                <a:latin typeface="Tahoma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Tahoma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01F27B6-F89E-4EF5-A701-7EA3266B7E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8799" y="-3084"/>
            <a:ext cx="8493551" cy="830997"/>
          </a:xfr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latin typeface="Tahoma" charset="0"/>
              </a:rPr>
              <a:t>Hindrances To Spiritual Growth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0427" y="1300901"/>
            <a:ext cx="8382000" cy="4416594"/>
          </a:xfrm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chemeClr val="tx1"/>
                </a:solidFill>
                <a:latin typeface="Tahoma" charset="0"/>
              </a:rPr>
              <a:t>Lack of endurance. Luke 8:13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Joyful, but shallow faith.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600" i="1" u="sng" dirty="0">
                <a:solidFill>
                  <a:schemeClr val="tx1"/>
                </a:solidFill>
                <a:latin typeface="Tahoma" charset="0"/>
              </a:rPr>
              <a:t>Emotional mind</a:t>
            </a:r>
            <a:r>
              <a:rPr lang="en-US" sz="3600" dirty="0">
                <a:solidFill>
                  <a:schemeClr val="tx1"/>
                </a:solidFill>
                <a:latin typeface="Tahoma" charset="0"/>
              </a:rPr>
              <a:t> – Fails to count the cost of following Jesus.</a:t>
            </a:r>
            <a:br>
              <a:rPr lang="en-US" sz="3600" dirty="0">
                <a:solidFill>
                  <a:schemeClr val="tx1"/>
                </a:solidFill>
                <a:latin typeface="Tahoma" charset="0"/>
              </a:rPr>
            </a:br>
            <a:r>
              <a:rPr lang="en-US" sz="3600" dirty="0">
                <a:solidFill>
                  <a:schemeClr val="tx1"/>
                </a:solidFill>
                <a:latin typeface="Tahoma" charset="0"/>
              </a:rPr>
              <a:t>Luke 14:27-33; cf. Acts 14:22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Endure to the end to be saved. Revelation 2:10; (Hebrews 12:1)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AEDCC0-AAC1-449C-A71E-FAE9FFDE5C72}" type="slidenum">
              <a:rPr lang="en-US">
                <a:solidFill>
                  <a:prstClr val="black">
                    <a:tint val="75000"/>
                  </a:prstClr>
                </a:solidFill>
                <a:latin typeface="Tahoma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Tahoma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99BB862-C949-44E1-9199-50D7DA399C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8799" y="-3084"/>
            <a:ext cx="8493551" cy="830997"/>
          </a:xfr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latin typeface="Tahoma" charset="0"/>
              </a:rPr>
              <a:t>Hindrances To Spiritual Growth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9942" y="1271044"/>
            <a:ext cx="8493552" cy="5324535"/>
          </a:xfr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Prevalence of sin. Matthew 24:12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Tahoma" charset="0"/>
              </a:rPr>
              <a:t>Grows and destroys. 2 Timothy 2:16-17; 3:13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Tahoma" charset="0"/>
              </a:rPr>
              <a:t>Association with world affects growth.</a:t>
            </a:r>
            <a:br>
              <a:rPr lang="en-US" sz="2800" dirty="0">
                <a:solidFill>
                  <a:schemeClr val="tx1"/>
                </a:solidFill>
                <a:latin typeface="Tahoma" charset="0"/>
              </a:rPr>
            </a:br>
            <a:r>
              <a:rPr lang="en-US" sz="2800" dirty="0">
                <a:solidFill>
                  <a:schemeClr val="tx1"/>
                </a:solidFill>
                <a:latin typeface="Tahoma" charset="0"/>
              </a:rPr>
              <a:t>“He that walketh with wise men shall be wise: but a companion of fools shall be destroyed” (Proverbs 13:20, KJV).</a:t>
            </a:r>
            <a:br>
              <a:rPr lang="en-US" sz="2800" dirty="0">
                <a:solidFill>
                  <a:schemeClr val="tx1"/>
                </a:solidFill>
                <a:latin typeface="Tahoma" charset="0"/>
              </a:rPr>
            </a:br>
            <a:r>
              <a:rPr lang="en-US" sz="2800" dirty="0">
                <a:solidFill>
                  <a:schemeClr val="tx1"/>
                </a:solidFill>
                <a:latin typeface="Tahoma" charset="0"/>
              </a:rPr>
              <a:t>1 Corinthians 15:33-34; cf. Hebrews 10:24-25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Tahoma" charset="0"/>
              </a:rPr>
              <a:t>Sin’s deception chokes out the word of God.</a:t>
            </a:r>
            <a:br>
              <a:rPr lang="en-US" sz="2800" dirty="0">
                <a:solidFill>
                  <a:schemeClr val="tx1"/>
                </a:solidFill>
                <a:latin typeface="Tahoma" charset="0"/>
              </a:rPr>
            </a:br>
            <a:r>
              <a:rPr lang="en-US" sz="2800" dirty="0">
                <a:solidFill>
                  <a:schemeClr val="tx1"/>
                </a:solidFill>
                <a:latin typeface="Tahoma" charset="0"/>
              </a:rPr>
              <a:t>Luke 8:14 (Mark 4:18-19)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2800" i="1" u="sng" dirty="0">
                <a:solidFill>
                  <a:schemeClr val="tx1"/>
                </a:solidFill>
                <a:latin typeface="Tahoma" charset="0"/>
              </a:rPr>
              <a:t>Wandering mind</a:t>
            </a:r>
            <a:r>
              <a:rPr lang="en-US" sz="2800" dirty="0">
                <a:solidFill>
                  <a:schemeClr val="tx1"/>
                </a:solidFill>
                <a:latin typeface="Tahoma" charset="0"/>
              </a:rPr>
              <a:t> without focus.</a:t>
            </a:r>
            <a:br>
              <a:rPr lang="en-US" sz="2800" dirty="0">
                <a:solidFill>
                  <a:schemeClr val="tx1"/>
                </a:solidFill>
                <a:latin typeface="Tahoma" charset="0"/>
              </a:rPr>
            </a:br>
            <a:r>
              <a:rPr lang="en-US" sz="2800" dirty="0">
                <a:solidFill>
                  <a:schemeClr val="tx1"/>
                </a:solidFill>
                <a:latin typeface="Tahoma" charset="0"/>
              </a:rPr>
              <a:t>2 Corinthians 10:5; deny self! (Matthew 16:24)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Tahoma" charset="0"/>
              </a:rPr>
              <a:t>Escape temptation! 1 Corinthians 10:13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A97DA0-6ADA-4B0F-9BAB-AD8BE6899439}" type="slidenum">
              <a:rPr lang="en-US">
                <a:solidFill>
                  <a:prstClr val="black">
                    <a:tint val="75000"/>
                  </a:prstClr>
                </a:solidFill>
                <a:latin typeface="Tahoma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Tahoma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5925E59-2E57-4502-ADB6-0A0A0AC19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8799" y="-3084"/>
            <a:ext cx="8493551" cy="830997"/>
          </a:xfr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latin typeface="Tahoma" charset="0"/>
              </a:rPr>
              <a:t>Hindrances To Spiritual Growth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9111" y="1284396"/>
            <a:ext cx="8821311" cy="4662815"/>
          </a:xfr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sz="2700" dirty="0">
                <a:solidFill>
                  <a:schemeClr val="tx1"/>
                </a:solidFill>
                <a:latin typeface="Tahoma" charset="0"/>
              </a:rPr>
              <a:t>Commands/doctrines of men. Colossians 2:8, 18-23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2700" dirty="0">
                <a:solidFill>
                  <a:schemeClr val="tx1"/>
                </a:solidFill>
                <a:latin typeface="Tahoma" charset="0"/>
              </a:rPr>
              <a:t>Growth comes from holding fast. 2 Timothy 1:13;</a:t>
            </a:r>
            <a:br>
              <a:rPr lang="en-US" sz="2700" dirty="0">
                <a:solidFill>
                  <a:schemeClr val="tx1"/>
                </a:solidFill>
                <a:latin typeface="Tahoma" charset="0"/>
              </a:rPr>
            </a:br>
            <a:r>
              <a:rPr lang="en-US" sz="2700" dirty="0">
                <a:solidFill>
                  <a:schemeClr val="tx1"/>
                </a:solidFill>
                <a:latin typeface="Tahoma" charset="0"/>
              </a:rPr>
              <a:t>Hebrews 3:12ff; 10:23; 2 Thessalonians 2:15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2700" dirty="0">
                <a:solidFill>
                  <a:schemeClr val="tx1"/>
                </a:solidFill>
                <a:latin typeface="Tahoma" charset="0"/>
              </a:rPr>
              <a:t>When we submit to men’s doctrines we replace …</a:t>
            </a:r>
          </a:p>
          <a:p>
            <a:pPr lvl="2" eaLnBrk="1" hangingPunct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700" dirty="0">
                <a:solidFill>
                  <a:schemeClr val="tx1"/>
                </a:solidFill>
                <a:latin typeface="Tahoma" charset="0"/>
              </a:rPr>
              <a:t>Christ (head) with man. Ephesians 1:22-23</a:t>
            </a:r>
          </a:p>
          <a:p>
            <a:pPr lvl="2" eaLnBrk="1" hangingPunct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700" dirty="0">
                <a:solidFill>
                  <a:schemeClr val="tx1"/>
                </a:solidFill>
                <a:latin typeface="Tahoma" charset="0"/>
              </a:rPr>
              <a:t>Imperishable truth with perishable things.</a:t>
            </a:r>
            <a:br>
              <a:rPr lang="en-US" sz="2700" dirty="0">
                <a:solidFill>
                  <a:schemeClr val="tx1"/>
                </a:solidFill>
                <a:latin typeface="Tahoma" charset="0"/>
              </a:rPr>
            </a:br>
            <a:r>
              <a:rPr lang="en-US" sz="2700" dirty="0">
                <a:solidFill>
                  <a:schemeClr val="tx1"/>
                </a:solidFill>
                <a:latin typeface="Tahoma" charset="0"/>
              </a:rPr>
              <a:t>John 8:32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700" dirty="0">
                <a:solidFill>
                  <a:schemeClr val="tx1"/>
                </a:solidFill>
                <a:latin typeface="Tahoma" charset="0"/>
              </a:rPr>
              <a:t>Kingdom of heaven with the world. Matthew 6:33</a:t>
            </a:r>
          </a:p>
          <a:p>
            <a:pPr lvl="2" eaLnBrk="1" hangingPunct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700" dirty="0">
                <a:solidFill>
                  <a:schemeClr val="tx1"/>
                </a:solidFill>
                <a:latin typeface="Tahoma" charset="0"/>
              </a:rPr>
              <a:t>Powerful truth with impotent error. Romans 1:16</a:t>
            </a:r>
          </a:p>
          <a:p>
            <a:pPr lvl="2" eaLnBrk="1" hangingPunct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700" dirty="0">
                <a:solidFill>
                  <a:schemeClr val="tx1"/>
                </a:solidFill>
                <a:latin typeface="Tahoma" charset="0"/>
              </a:rPr>
              <a:t>Nutrition with junk food. Galatians 1:6-9</a:t>
            </a:r>
          </a:p>
          <a:p>
            <a:pPr lvl="2" eaLnBrk="1" hangingPunct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700" dirty="0">
                <a:solidFill>
                  <a:schemeClr val="tx1"/>
                </a:solidFill>
                <a:latin typeface="Tahoma" charset="0"/>
              </a:rPr>
              <a:t>Valuable with counterfeit. Colossians 2:23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16A330-45E4-4A84-BB44-8A6678D1493B}" type="slidenum">
              <a:rPr lang="en-US">
                <a:solidFill>
                  <a:prstClr val="black">
                    <a:tint val="75000"/>
                  </a:prstClr>
                </a:solidFill>
                <a:latin typeface="Tahoma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Tahoma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98C33C1-10DC-46FD-BB35-DCE2413DD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8799" y="-3084"/>
            <a:ext cx="8493551" cy="830997"/>
          </a:xfr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latin typeface="Tahoma" charset="0"/>
              </a:rPr>
              <a:t>Hindrances To Spiritual Growth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99070" y="1292262"/>
            <a:ext cx="8358436" cy="4493538"/>
          </a:xfr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Spiritual fatigue. 2 Thessalonians 3:13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3200" u="sng" dirty="0">
                <a:solidFill>
                  <a:schemeClr val="tx1"/>
                </a:solidFill>
                <a:latin typeface="Tahoma" charset="0"/>
              </a:rPr>
              <a:t>Lose heart</a:t>
            </a:r>
            <a:r>
              <a:rPr lang="en-US" sz="3200" dirty="0">
                <a:solidFill>
                  <a:schemeClr val="tx1"/>
                </a:solidFill>
                <a:latin typeface="Tahoma" charset="0"/>
              </a:rPr>
              <a:t>: Faint, exhausted … despondent, unresponsive</a:t>
            </a:r>
          </a:p>
          <a:p>
            <a:pPr lvl="2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3000" dirty="0">
                <a:solidFill>
                  <a:schemeClr val="tx1"/>
                </a:solidFill>
                <a:latin typeface="Tahoma" charset="0"/>
              </a:rPr>
              <a:t>Will reap in </a:t>
            </a:r>
            <a:r>
              <a:rPr lang="en-US" sz="3000" i="1" dirty="0">
                <a:solidFill>
                  <a:schemeClr val="tx1"/>
                </a:solidFill>
                <a:latin typeface="Tahoma" charset="0"/>
              </a:rPr>
              <a:t>“due season.”</a:t>
            </a:r>
            <a:r>
              <a:rPr lang="en-US" sz="3000" dirty="0">
                <a:solidFill>
                  <a:schemeClr val="tx1"/>
                </a:solidFill>
                <a:latin typeface="Tahoma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ahoma" charset="0"/>
              </a:rPr>
              <a:t>Galatians 6:9-10</a:t>
            </a:r>
            <a:endParaRPr lang="en-US" sz="3000" dirty="0">
              <a:solidFill>
                <a:schemeClr val="tx1"/>
              </a:solidFill>
              <a:latin typeface="Tahoma" charset="0"/>
            </a:endParaRPr>
          </a:p>
          <a:p>
            <a:pPr lvl="2" eaLnBrk="1" hangingPunct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3000" dirty="0">
                <a:solidFill>
                  <a:schemeClr val="tx1"/>
                </a:solidFill>
                <a:latin typeface="Tahoma" charset="0"/>
              </a:rPr>
              <a:t>Labor in Christ is not in vain.</a:t>
            </a:r>
            <a:br>
              <a:rPr lang="en-US" sz="3000" dirty="0">
                <a:solidFill>
                  <a:schemeClr val="tx1"/>
                </a:solidFill>
                <a:latin typeface="Tahoma" charset="0"/>
              </a:rPr>
            </a:br>
            <a:r>
              <a:rPr lang="en-US" sz="3000" dirty="0">
                <a:solidFill>
                  <a:schemeClr val="tx1"/>
                </a:solidFill>
                <a:latin typeface="Tahoma" charset="0"/>
              </a:rPr>
              <a:t>1 Corinthians 15:58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Continue to “do good.” Galatians 6:9-10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Be patient and wait on the Lord.</a:t>
            </a:r>
            <a:br>
              <a:rPr lang="en-US" sz="3200" dirty="0">
                <a:solidFill>
                  <a:schemeClr val="tx1"/>
                </a:solidFill>
                <a:latin typeface="Tahoma" charset="0"/>
              </a:rPr>
            </a:br>
            <a:r>
              <a:rPr lang="en-US" sz="3200" dirty="0">
                <a:solidFill>
                  <a:schemeClr val="tx1"/>
                </a:solidFill>
                <a:latin typeface="Tahoma" charset="0"/>
              </a:rPr>
              <a:t>James 5:7-9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54EC90-7D36-4492-BBA0-DEB210126F5A}" type="slidenum">
              <a:rPr lang="en-US">
                <a:solidFill>
                  <a:prstClr val="black">
                    <a:tint val="75000"/>
                  </a:prstClr>
                </a:solidFill>
                <a:latin typeface="Tahoma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Tahoma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5FB2EFE-5F22-47FC-B9E0-3E81530420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8799" y="-3084"/>
            <a:ext cx="8493551" cy="830997"/>
          </a:xfr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latin typeface="Tahoma" charset="0"/>
              </a:rPr>
              <a:t>Hindrances To Spiritual Growth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57665" y="1261617"/>
            <a:ext cx="8631813" cy="3308598"/>
          </a:xfr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chemeClr val="tx1"/>
                </a:solidFill>
                <a:latin typeface="Tahoma" charset="0"/>
              </a:rPr>
              <a:t>Forgetfulness. 2 Peter 1:12-15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Past blessings. 2 Peter 1:9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Present privileges and responsibilities. </a:t>
            </a:r>
            <a:br>
              <a:rPr lang="en-US" sz="3600" dirty="0">
                <a:solidFill>
                  <a:schemeClr val="tx1"/>
                </a:solidFill>
                <a:latin typeface="Tahoma" charset="0"/>
              </a:rPr>
            </a:br>
            <a:r>
              <a:rPr lang="en-US" sz="3600" dirty="0">
                <a:solidFill>
                  <a:schemeClr val="tx1"/>
                </a:solidFill>
                <a:latin typeface="Tahoma" charset="0"/>
              </a:rPr>
              <a:t>2 Peter 1:3-4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Future reward. 2 Peter 1:10-11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F475D6-5B28-493D-82BE-D9D6BA44BD5D}" type="slidenum">
              <a:rPr lang="en-US">
                <a:solidFill>
                  <a:prstClr val="black">
                    <a:tint val="75000"/>
                  </a:prstClr>
                </a:solidFill>
                <a:latin typeface="Tahoma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Tahoma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F8A5910D-B73D-4E11-B819-450897BBE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8799" y="-3084"/>
            <a:ext cx="8493551" cy="830997"/>
          </a:xfr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latin typeface="Tahoma" charset="0"/>
              </a:rPr>
              <a:t>Hindrances To Spiritual Growth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38027" y="1324464"/>
            <a:ext cx="8717439" cy="4401205"/>
          </a:xfr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schemeClr val="tx1"/>
                </a:solidFill>
                <a:latin typeface="Tahoma" charset="0"/>
              </a:rPr>
              <a:t>Neglect. 1 Peter 2:2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Stop craving truth.</a:t>
            </a:r>
          </a:p>
          <a:p>
            <a:pPr lvl="2" eaLnBrk="1" hangingPunct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Stop learning, assembling, praying, etc.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3600" dirty="0">
                <a:solidFill>
                  <a:schemeClr val="tx1"/>
                </a:solidFill>
                <a:latin typeface="Tahoma" charset="0"/>
              </a:rPr>
              <a:t>Abide in Christ, bear fruit. John 15:1-6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3600" i="1" u="sng" dirty="0">
                <a:solidFill>
                  <a:schemeClr val="tx1"/>
                </a:solidFill>
                <a:latin typeface="Tahoma" charset="0"/>
              </a:rPr>
              <a:t>Honest, renewed heart</a:t>
            </a:r>
            <a:r>
              <a:rPr lang="en-US" sz="3600" dirty="0">
                <a:solidFill>
                  <a:schemeClr val="tx1"/>
                </a:solidFill>
                <a:latin typeface="Tahoma" charset="0"/>
              </a:rPr>
              <a:t> holds fast to the word of God. Luke 8:15</a:t>
            </a:r>
          </a:p>
          <a:p>
            <a:pPr lvl="2" eaLnBrk="1" hangingPunct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chemeClr val="tx1"/>
                </a:solidFill>
                <a:latin typeface="Tahoma" charset="0"/>
              </a:rPr>
              <a:t>Apathy will cause many to be lost. Romans. 12:11; Revelation 3:16-17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52AE92-088D-4582-B302-16508CABC9D6}" type="slidenum">
              <a:rPr lang="en-US">
                <a:solidFill>
                  <a:prstClr val="black">
                    <a:tint val="75000"/>
                  </a:prstClr>
                </a:solidFill>
                <a:latin typeface="Tahoma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solidFill>
                <a:prstClr val="black">
                  <a:tint val="75000"/>
                </a:prstClr>
              </a:solidFill>
              <a:latin typeface="Tahoma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552F09C-9856-4393-88B5-5EE944CE4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8799" y="-3084"/>
            <a:ext cx="8493551" cy="830997"/>
          </a:xfr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latin typeface="Tahoma" charset="0"/>
              </a:rPr>
              <a:t>Hindrances To Spiritual Growth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5414" y="1299322"/>
            <a:ext cx="9068586" cy="4939814"/>
          </a:xfr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sz="3500" dirty="0">
                <a:solidFill>
                  <a:schemeClr val="tx1"/>
                </a:solidFill>
                <a:latin typeface="Tahoma" charset="0"/>
              </a:rPr>
              <a:t>Stumbling blocks laid by others.</a:t>
            </a:r>
            <a:br>
              <a:rPr lang="en-US" sz="3500" dirty="0">
                <a:solidFill>
                  <a:schemeClr val="tx1"/>
                </a:solidFill>
                <a:latin typeface="Tahoma" charset="0"/>
              </a:rPr>
            </a:br>
            <a:r>
              <a:rPr lang="en-US" sz="3500" dirty="0">
                <a:solidFill>
                  <a:schemeClr val="tx1"/>
                </a:solidFill>
                <a:latin typeface="Tahoma" charset="0"/>
              </a:rPr>
              <a:t> Matthew 18:6-10; 10:34ff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3500" dirty="0">
                <a:solidFill>
                  <a:schemeClr val="tx1"/>
                </a:solidFill>
                <a:latin typeface="Tahoma" charset="0"/>
              </a:rPr>
              <a:t>Treatment of others can help or hinder someone’s growth. Galatians 6:1-2</a:t>
            </a:r>
          </a:p>
          <a:p>
            <a:pPr lvl="2" eaLnBrk="1" hangingPunct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3500" dirty="0">
                <a:solidFill>
                  <a:schemeClr val="tx1"/>
                </a:solidFill>
                <a:latin typeface="Tahoma" charset="0"/>
              </a:rPr>
              <a:t>Words and deeds. Proverbs 15:1-2, 28; Colossians 4:6; 1 Corinthians 9:22; 8:9-13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3500" dirty="0">
                <a:solidFill>
                  <a:schemeClr val="tx1"/>
                </a:solidFill>
                <a:latin typeface="Tahoma" charset="0"/>
              </a:rPr>
              <a:t>Regardless of others, we must remain faithful to Christ. Joshua 24:15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05A16A-E29A-4336-B93F-0EB7AC8F37D4}" type="slidenum">
              <a:rPr lang="en-US">
                <a:solidFill>
                  <a:prstClr val="black">
                    <a:tint val="75000"/>
                  </a:prstClr>
                </a:solidFill>
                <a:latin typeface="Tahoma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solidFill>
                <a:prstClr val="black">
                  <a:tint val="75000"/>
                </a:prstClr>
              </a:solidFill>
              <a:latin typeface="Tahoma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FCE3F8BD-E88E-4E8A-B75A-011338908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8799" y="-3084"/>
            <a:ext cx="8493551" cy="830997"/>
          </a:xfr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800" dirty="0">
                <a:solidFill>
                  <a:schemeClr val="tx1"/>
                </a:solidFill>
                <a:latin typeface="Tahoma" charset="0"/>
              </a:rPr>
              <a:t>Hindrances To Spiritual Growth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</TotalTime>
  <Words>627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Tahoma</vt:lpstr>
      <vt:lpstr>Wingdings</vt:lpstr>
      <vt:lpstr>Wingdings 3</vt:lpstr>
      <vt:lpstr>Wisp</vt:lpstr>
      <vt:lpstr>Hindrances  To Spiritual Growth</vt:lpstr>
      <vt:lpstr>Hindrances To Spiritual Growth</vt:lpstr>
      <vt:lpstr>Hindrances To Spiritual Growth</vt:lpstr>
      <vt:lpstr>Hindrances To Spiritual Growth</vt:lpstr>
      <vt:lpstr>Hindrances To Spiritual Growth</vt:lpstr>
      <vt:lpstr>Hindrances To Spiritual Growth</vt:lpstr>
      <vt:lpstr>Hindrances To Spiritual Growth</vt:lpstr>
      <vt:lpstr>Hindrances To Spiritual Growth</vt:lpstr>
      <vt:lpstr>Hindrances To Spiritual Growth</vt:lpstr>
      <vt:lpstr>Hindrances To Spiritual Growth</vt:lpstr>
      <vt:lpstr>Spiritual Growth is Rewarded</vt:lpstr>
      <vt:lpstr>Paul Prayed For Spiritual Growth (Ephesians 3:14-19)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Hindrances  To Spiritual Growth</dc:title>
  <dc:creator>mgalloway2715@gmail.com</dc:creator>
  <cp:lastModifiedBy>Richard Lidh</cp:lastModifiedBy>
  <cp:revision>28</cp:revision>
  <cp:lastPrinted>2021-10-10T21:32:02Z</cp:lastPrinted>
  <dcterms:created xsi:type="dcterms:W3CDTF">2021-09-29T17:47:35Z</dcterms:created>
  <dcterms:modified xsi:type="dcterms:W3CDTF">2021-10-10T21:32:04Z</dcterms:modified>
</cp:coreProperties>
</file>